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6"/>
  </p:notesMasterIdLst>
  <p:sldIdLst>
    <p:sldId id="278" r:id="rId2"/>
    <p:sldId id="268" r:id="rId3"/>
    <p:sldId id="257" r:id="rId4"/>
    <p:sldId id="259" r:id="rId5"/>
    <p:sldId id="265" r:id="rId6"/>
    <p:sldId id="264" r:id="rId7"/>
    <p:sldId id="269" r:id="rId8"/>
    <p:sldId id="275" r:id="rId9"/>
    <p:sldId id="276" r:id="rId10"/>
    <p:sldId id="277" r:id="rId11"/>
    <p:sldId id="262" r:id="rId12"/>
    <p:sldId id="263" r:id="rId13"/>
    <p:sldId id="27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726" autoAdjust="0"/>
  </p:normalViewPr>
  <p:slideViewPr>
    <p:cSldViewPr snapToGrid="0">
      <p:cViewPr varScale="1">
        <p:scale>
          <a:sx n="79" d="100"/>
          <a:sy n="79" d="100"/>
        </p:scale>
        <p:origin x="284" y="52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BE0-776C-482F-9FA0-6809EC4B017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3E16-9E9B-4C6C-A6D6-FA356686C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22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3E16-9E9B-4C6C-A6D6-FA356686C26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3E16-9E9B-4C6C-A6D6-FA356686C26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9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20-May-25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20-May-25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aptrinhcanban.com/en/python/nhap-mon-lap-trinh-python/gioi-thieu-python/python-la-gi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cs.stackexchange.com/questions/51387/what-is-the-difference-between-object-detection-semantic-segmentation-and-local" TargetMode="External"/><Relationship Id="rId10" Type="http://schemas.openxmlformats.org/officeDocument/2006/relationships/hyperlink" Target="https://medium.com/javarevisited/important-libraries-of-opencv-56b14705bf0e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9DC6F-8516-E7FF-BB60-EFA0BE350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9AA3629-F1F2-BCA8-87BB-BACD5BCB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15A0-C9D2-B8FA-ECA5-28A57BEC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74" y="1229988"/>
            <a:ext cx="9346300" cy="250044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Object detection and tracking using single shot detector(SSD)</a:t>
            </a:r>
            <a:endParaRPr lang="en-IN" sz="48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4A1007-0FC7-14DE-4ACA-F47BDE22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8C0BF09-2282-653A-B135-B20D7E25F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B6124FF-A2EC-19A8-65FF-3F4B1B5C6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B85657-FF7C-41F1-50BF-4C8F10B7F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127" y="-218859"/>
            <a:ext cx="2080028" cy="2080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5FC33-CFDF-1F69-9DDC-CBEF423A7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883" y="165285"/>
            <a:ext cx="1316407" cy="1311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F991F-BD75-5896-5C36-EC985584AE6E}"/>
              </a:ext>
            </a:extLst>
          </p:cNvPr>
          <p:cNvSpPr txBox="1"/>
          <p:nvPr/>
        </p:nvSpPr>
        <p:spPr>
          <a:xfrm>
            <a:off x="582627" y="3916545"/>
            <a:ext cx="50413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Name- Vansh Raina</a:t>
            </a:r>
          </a:p>
          <a:p>
            <a:endParaRPr lang="en-US" dirty="0"/>
          </a:p>
          <a:p>
            <a:r>
              <a:rPr lang="en-US" sz="2000" dirty="0"/>
              <a:t>Enrollment- 12202040501061</a:t>
            </a:r>
          </a:p>
          <a:p>
            <a:endParaRPr lang="en-US" dirty="0"/>
          </a:p>
          <a:p>
            <a:r>
              <a:rPr lang="en-US" sz="2000" dirty="0"/>
              <a:t>Batch-1D04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12359-69AA-0A0D-C7AD-32C6C5EDEBB7}"/>
              </a:ext>
            </a:extLst>
          </p:cNvPr>
          <p:cNvSpPr txBox="1"/>
          <p:nvPr/>
        </p:nvSpPr>
        <p:spPr>
          <a:xfrm>
            <a:off x="582627" y="5949321"/>
            <a:ext cx="449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Guided by: Prof. Kinal Joshi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D5FBE-C269-C181-5574-8E357454A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460" y="3730428"/>
            <a:ext cx="3974937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24FC-DC02-1029-C51A-DC9E07AF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22" y="101150"/>
            <a:ext cx="10058400" cy="1609344"/>
          </a:xfrm>
        </p:spPr>
        <p:txBody>
          <a:bodyPr/>
          <a:lstStyle/>
          <a:p>
            <a:r>
              <a:rPr lang="en-IN" dirty="0"/>
              <a:t>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49515B-5D0F-6963-3F86-0B416373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22" y="1425494"/>
            <a:ext cx="10058400" cy="5153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(c) Deploying the Model for Real-world Applications</a:t>
            </a:r>
          </a:p>
          <a:p>
            <a:pPr marL="0" indent="0">
              <a:buNone/>
            </a:pPr>
            <a:r>
              <a:rPr lang="en-US" sz="1400" dirty="0"/>
              <a:t>Once the object detection model is working correctly, it can be deployed in real-world scenarios such as:</a:t>
            </a:r>
          </a:p>
          <a:p>
            <a:r>
              <a:rPr lang="en-US" sz="1400" dirty="0"/>
              <a:t>Surveillance &amp; Security – Detect intruders or suspicious activities in CCTV footage.</a:t>
            </a:r>
          </a:p>
          <a:p>
            <a:r>
              <a:rPr lang="en-US" sz="1400" dirty="0"/>
              <a:t>Autonomous Vehicles – Identify pedestrians, traffic signs, and other vehicles.</a:t>
            </a:r>
          </a:p>
          <a:p>
            <a:r>
              <a:rPr lang="en-US" sz="1400" dirty="0"/>
              <a:t>Retail &amp; Inventory Management – Automate product recognition and stock tracking.</a:t>
            </a:r>
          </a:p>
          <a:p>
            <a:r>
              <a:rPr lang="en-US" sz="1400" dirty="0"/>
              <a:t>Healthcare – Detect medical conditions from scans and X-rays.</a:t>
            </a:r>
          </a:p>
          <a:p>
            <a:pPr marL="0" indent="0">
              <a:buNone/>
            </a:pPr>
            <a:r>
              <a:rPr lang="en-US" sz="1400" b="1" dirty="0"/>
              <a:t>(d) Summary of Key Achievements</a:t>
            </a:r>
          </a:p>
          <a:p>
            <a:pPr marL="0" indent="0">
              <a:buNone/>
            </a:pPr>
            <a:r>
              <a:rPr lang="en-US" sz="1400" dirty="0"/>
              <a:t>Efficient Object Detection:</a:t>
            </a:r>
          </a:p>
          <a:p>
            <a:r>
              <a:rPr lang="en-US" sz="1400" dirty="0"/>
              <a:t>Detects multiple objects in live video or pre-recorded footage.</a:t>
            </a:r>
          </a:p>
          <a:p>
            <a:r>
              <a:rPr lang="en-US" sz="1400" dirty="0"/>
              <a:t>Uses OpenCV’s DNN module for fast inference.</a:t>
            </a:r>
          </a:p>
          <a:p>
            <a:pPr marL="0" indent="0">
              <a:buNone/>
            </a:pPr>
            <a:r>
              <a:rPr lang="en-US" sz="1400" dirty="0"/>
              <a:t>Optimized Performance:</a:t>
            </a:r>
          </a:p>
          <a:p>
            <a:r>
              <a:rPr lang="en-US" sz="1400" dirty="0"/>
              <a:t>GPU acceleration with CUDA support improves speed.</a:t>
            </a:r>
          </a:p>
          <a:p>
            <a:r>
              <a:rPr lang="en-US" sz="1400" dirty="0"/>
              <a:t>Frame resizing and blob creation enhance processing efficiency.</a:t>
            </a:r>
          </a:p>
          <a:p>
            <a:pPr marL="0" indent="0">
              <a:buNone/>
            </a:pPr>
            <a:r>
              <a:rPr lang="en-US" sz="1400" dirty="0"/>
              <a:t>User-Friendly Implementation:</a:t>
            </a:r>
          </a:p>
          <a:p>
            <a:r>
              <a:rPr lang="en-US" sz="1400" dirty="0"/>
              <a:t>Displays bounding boxes and labels on detected objects..</a:t>
            </a:r>
          </a:p>
        </p:txBody>
      </p:sp>
    </p:spTree>
    <p:extLst>
      <p:ext uri="{BB962C8B-B14F-4D97-AF65-F5344CB8AC3E}">
        <p14:creationId xmlns:p14="http://schemas.microsoft.com/office/powerpoint/2010/main" val="422437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19" descr="Graph on document with pen">
            <a:extLst>
              <a:ext uri="{FF2B5EF4-FFF2-40B4-BE49-F238E27FC236}">
                <a16:creationId xmlns:a16="http://schemas.microsoft.com/office/drawing/2014/main" id="{11A7CBB1-BA9D-DA09-92DD-8DD520850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510" b="142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298A3-9003-8AFC-36C8-BFABCA23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-235559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/>
              <a:t>DETECTIONS DONE BY MODEL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0B425-1C14-00F9-1E45-A4EBF7FC8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9556" y="1006793"/>
            <a:ext cx="2839217" cy="22098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08798-4201-46E2-0126-8EEB7808E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990" y="1006793"/>
            <a:ext cx="2920971" cy="2209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74C31-8BFE-39F0-4888-870D1431C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83" y="3523756"/>
            <a:ext cx="6740363" cy="3027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49842-7CAE-F2F2-4626-5241DC7B402A}"/>
              </a:ext>
            </a:extLst>
          </p:cNvPr>
          <p:cNvSpPr txBox="1"/>
          <p:nvPr/>
        </p:nvSpPr>
        <p:spPr>
          <a:xfrm>
            <a:off x="8294336" y="1497027"/>
            <a:ext cx="267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Live Tracked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DEC9D-3A49-55F2-1FAE-4598E7944BFE}"/>
              </a:ext>
            </a:extLst>
          </p:cNvPr>
          <p:cNvSpPr txBox="1"/>
          <p:nvPr/>
        </p:nvSpPr>
        <p:spPr>
          <a:xfrm>
            <a:off x="8294336" y="4215072"/>
            <a:ext cx="29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Tracked Through Video</a:t>
            </a:r>
          </a:p>
        </p:txBody>
      </p:sp>
    </p:spTree>
    <p:extLst>
      <p:ext uri="{BB962C8B-B14F-4D97-AF65-F5344CB8AC3E}">
        <p14:creationId xmlns:p14="http://schemas.microsoft.com/office/powerpoint/2010/main" val="29448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BC97E-EDE4-021F-2684-9B7BE18F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 err="1"/>
              <a:t>cONCLUSION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A0740-B836-7E5C-3AB6-F48E0EB2094A}"/>
              </a:ext>
            </a:extLst>
          </p:cNvPr>
          <p:cNvSpPr txBox="1"/>
          <p:nvPr/>
        </p:nvSpPr>
        <p:spPr>
          <a:xfrm>
            <a:off x="1132885" y="2565175"/>
            <a:ext cx="7590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Project successfully implements real-time object detection using SSD-</a:t>
            </a:r>
            <a:r>
              <a:rPr lang="en-US" sz="1400" dirty="0" err="1"/>
              <a:t>MobileNet</a:t>
            </a:r>
            <a:r>
              <a:rPr lang="en-US" sz="1400" dirty="0"/>
              <a:t>. By leveraging OpenCV’s DNN module, it efficiently processes video frames, detects objects, and displays results with bounding boxes and labels.</a:t>
            </a:r>
          </a:p>
          <a:p>
            <a:endParaRPr lang="en-US" sz="1400" dirty="0"/>
          </a:p>
          <a:p>
            <a:r>
              <a:rPr lang="en-US" sz="1400" dirty="0"/>
              <a:t>Key takeaways from this project:</a:t>
            </a:r>
          </a:p>
          <a:p>
            <a:endParaRPr lang="en-US" sz="1400" dirty="0"/>
          </a:p>
          <a:p>
            <a:r>
              <a:rPr lang="en-US" sz="1400" dirty="0"/>
              <a:t>1. Fast and efficient detection using SSD, suitable for real-time applications.</a:t>
            </a:r>
          </a:p>
          <a:p>
            <a:r>
              <a:rPr lang="en-US" sz="1400" dirty="0"/>
              <a:t>2. Optimized performance with GPU acceleration (CUDA) to enhance speed.</a:t>
            </a:r>
          </a:p>
          <a:p>
            <a:r>
              <a:rPr lang="en-US" sz="1400" dirty="0"/>
              <a:t>3. Customizability for specific use cases by training on custom datasets.</a:t>
            </a:r>
          </a:p>
          <a:p>
            <a:r>
              <a:rPr lang="en-US" sz="1400" dirty="0"/>
              <a:t>4. With further enhancements, such as fine-tuning the model or deploying it on edge devices, this project can be extended for real-world applications like surveillance, autonomous systems, and retail automation.</a:t>
            </a:r>
          </a:p>
        </p:txBody>
      </p:sp>
    </p:spTree>
    <p:extLst>
      <p:ext uri="{BB962C8B-B14F-4D97-AF65-F5344CB8AC3E}">
        <p14:creationId xmlns:p14="http://schemas.microsoft.com/office/powerpoint/2010/main" val="5533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556A1-7B51-25FA-717F-13424F42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2193-EDEF-F632-EA3F-3D1F96AA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47" y="174531"/>
            <a:ext cx="10058400" cy="1609344"/>
          </a:xfrm>
        </p:spPr>
        <p:txBody>
          <a:bodyPr/>
          <a:lstStyle/>
          <a:p>
            <a:r>
              <a:rPr lang="en-IN" dirty="0" err="1"/>
              <a:t>Refrences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0C56-78F8-3605-7ED0-FDF7748E45A6}"/>
              </a:ext>
            </a:extLst>
          </p:cNvPr>
          <p:cNvSpPr txBox="1"/>
          <p:nvPr/>
        </p:nvSpPr>
        <p:spPr>
          <a:xfrm>
            <a:off x="759747" y="1424198"/>
            <a:ext cx="1000984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Liu, W., Anguelov, D., Erhan, D., Szegedy, C., Reed, S., Fu, C. Y., &amp; Berg, A. C. (2016).</a:t>
            </a:r>
          </a:p>
          <a:p>
            <a:r>
              <a:rPr lang="en-US" sz="1400" dirty="0"/>
              <a:t>	SSD: Single Shot </a:t>
            </a:r>
            <a:r>
              <a:rPr lang="en-US" sz="1400" dirty="0" err="1"/>
              <a:t>MultiBox</a:t>
            </a:r>
            <a:r>
              <a:rPr lang="en-US" sz="1400" dirty="0"/>
              <a:t> Detector.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Howard, A. G., Zhu, M., Chen, B., </a:t>
            </a:r>
            <a:r>
              <a:rPr lang="en-US" sz="1400" dirty="0" err="1"/>
              <a:t>Kalenichenko</a:t>
            </a:r>
            <a:r>
              <a:rPr lang="en-US" sz="1400" dirty="0"/>
              <a:t>, D., Wang, W., Weyand, T., &amp; Adam, H. (2017).</a:t>
            </a:r>
          </a:p>
          <a:p>
            <a:r>
              <a:rPr lang="en-US" sz="1400" dirty="0"/>
              <a:t>	This paper details the </a:t>
            </a:r>
            <a:r>
              <a:rPr lang="en-US" sz="1400" dirty="0" err="1"/>
              <a:t>MobileNet</a:t>
            </a:r>
            <a:r>
              <a:rPr lang="en-US" sz="1400" dirty="0"/>
              <a:t> backbone used in the Python script for lightweight detection.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OpenCV DNN Module Documentation:</a:t>
            </a:r>
          </a:p>
          <a:p>
            <a:r>
              <a:rPr lang="en-US" sz="1400" dirty="0"/>
              <a:t>	</a:t>
            </a:r>
            <a:r>
              <a:rPr lang="en-US" sz="1400" dirty="0">
                <a:hlinkClick r:id="rId2"/>
              </a:rPr>
              <a:t>https://docs.opencv.org/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For resizing and normalizing frames before passing them to the model:</a:t>
            </a:r>
          </a:p>
          <a:p>
            <a:r>
              <a:rPr lang="en-US" sz="1400" dirty="0"/>
              <a:t>	https://docs.opencv.org/4.x/d6/d0f/group__dnn.html</a:t>
            </a:r>
          </a:p>
          <a:p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MobileNet</a:t>
            </a:r>
            <a:r>
              <a:rPr lang="en-US" sz="1400" dirty="0"/>
              <a:t> SSD Pre-trained Model:</a:t>
            </a:r>
          </a:p>
          <a:p>
            <a:r>
              <a:rPr lang="en-US" sz="1400" dirty="0"/>
              <a:t>	Source:"</a:t>
            </a:r>
            <a:r>
              <a:rPr lang="en-US" sz="1400" dirty="0" err="1"/>
              <a:t>ssd_files</a:t>
            </a:r>
            <a:r>
              <a:rPr lang="en-US" sz="1400" dirty="0"/>
              <a:t>/</a:t>
            </a:r>
            <a:r>
              <a:rPr lang="en-US" sz="1400" dirty="0" err="1"/>
              <a:t>MobileNetSSD_deploy.caffemodel</a:t>
            </a:r>
            <a:r>
              <a:rPr lang="en-US" sz="1400"/>
              <a:t>")</a:t>
            </a:r>
            <a:endParaRPr lang="en-US" sz="1400" dirty="0"/>
          </a:p>
          <a:p>
            <a:r>
              <a:rPr lang="en-US" sz="1400" dirty="0"/>
              <a:t>	https://developer.nvidia.com/cuda-zone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Redmon, J., </a:t>
            </a:r>
            <a:r>
              <a:rPr lang="en-US" sz="1400" dirty="0" err="1"/>
              <a:t>Divvala</a:t>
            </a:r>
            <a:r>
              <a:rPr lang="en-US" sz="1400" dirty="0"/>
              <a:t>, S., </a:t>
            </a:r>
            <a:r>
              <a:rPr lang="en-US" sz="1400" dirty="0" err="1"/>
              <a:t>Girshick</a:t>
            </a:r>
            <a:r>
              <a:rPr lang="en-US" sz="1400" dirty="0"/>
              <a:t>, R., &amp; Farhadi, A. (2016).</a:t>
            </a:r>
          </a:p>
          <a:p>
            <a:r>
              <a:rPr lang="en-US" sz="1400" dirty="0"/>
              <a:t>	You Only Look Once: Unified, Real-Time Object Detection (YOLO).</a:t>
            </a:r>
          </a:p>
          <a:p>
            <a:r>
              <a:rPr lang="en-US" sz="1400" dirty="0"/>
              <a:t>	Ren, S., He, K., </a:t>
            </a:r>
            <a:r>
              <a:rPr lang="en-US" sz="1400" dirty="0" err="1"/>
              <a:t>Girshick</a:t>
            </a:r>
            <a:r>
              <a:rPr lang="en-US" sz="1400" dirty="0"/>
              <a:t>, R., &amp; Sun, J. (2015).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OpenCV Object Detection Tutorials:</a:t>
            </a:r>
          </a:p>
          <a:p>
            <a:r>
              <a:rPr lang="en-US" sz="1400" dirty="0"/>
              <a:t>	https://pyimagesearch.com/category/object-detection/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9F0DA-B1AA-A645-23F0-DFAF21A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                   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6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B77A-468B-50D8-C9B8-4385C521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55" y="-548053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outline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B49F8-1915-A8B0-FD79-7D02CB1E0669}"/>
              </a:ext>
            </a:extLst>
          </p:cNvPr>
          <p:cNvSpPr txBox="1"/>
          <p:nvPr/>
        </p:nvSpPr>
        <p:spPr>
          <a:xfrm>
            <a:off x="856407" y="601548"/>
            <a:ext cx="962952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1: Introduction</a:t>
            </a:r>
          </a:p>
          <a:p>
            <a:pPr algn="just"/>
            <a:r>
              <a:rPr lang="en-US" sz="1200" dirty="0"/>
              <a:t>	(a)Overview of Object Detection</a:t>
            </a:r>
          </a:p>
          <a:p>
            <a:pPr algn="just"/>
            <a:r>
              <a:rPr lang="en-US" sz="1200" dirty="0"/>
              <a:t>	(b)Purpose of the Project</a:t>
            </a:r>
          </a:p>
          <a:p>
            <a:pPr algn="just"/>
            <a:r>
              <a:rPr lang="en-US" sz="1200" dirty="0"/>
              <a:t>	(c)Expected Outcome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2:  Analytics</a:t>
            </a:r>
          </a:p>
          <a:p>
            <a:pPr algn="just"/>
            <a:r>
              <a:rPr lang="en-US" sz="1200" dirty="0"/>
              <a:t>	(a)Hardware and Software Requirements</a:t>
            </a:r>
          </a:p>
          <a:p>
            <a:pPr algn="just"/>
            <a:r>
              <a:rPr lang="en-US" sz="1200" dirty="0"/>
              <a:t>	(b)Libraries Used: OpenCV, NumPy, </a:t>
            </a:r>
            <a:r>
              <a:rPr lang="en-US" sz="1200" dirty="0" err="1"/>
              <a:t>Imutils</a:t>
            </a:r>
            <a:endParaRPr lang="en-US" sz="1200" dirty="0"/>
          </a:p>
          <a:p>
            <a:pPr algn="just"/>
            <a:r>
              <a:rPr lang="en-US" sz="1200" dirty="0"/>
              <a:t>	(c)GPU Acceleration: Using CUDA for Faster Processing</a:t>
            </a:r>
          </a:p>
          <a:p>
            <a:pPr algn="just"/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3: Model Deployment</a:t>
            </a:r>
          </a:p>
          <a:p>
            <a:pPr algn="just"/>
            <a:r>
              <a:rPr lang="en-US" sz="1200" dirty="0"/>
              <a:t>	(a)Choosing SSD with </a:t>
            </a:r>
            <a:r>
              <a:rPr lang="en-US" sz="1200" dirty="0" err="1"/>
              <a:t>MobileNet</a:t>
            </a:r>
            <a:endParaRPr lang="en-US" sz="1200" dirty="0"/>
          </a:p>
          <a:p>
            <a:pPr algn="just"/>
            <a:r>
              <a:rPr lang="en-US" sz="1200" dirty="0"/>
              <a:t>	(b)Using OpenCV's Deep Neural Network (DNN) module</a:t>
            </a:r>
          </a:p>
          <a:p>
            <a:pPr algn="just"/>
            <a:r>
              <a:rPr lang="en-US" sz="1200" dirty="0"/>
              <a:t>	(c)Loading Pre-trained Caffe Model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4: Implementation Details</a:t>
            </a:r>
          </a:p>
          <a:p>
            <a:pPr algn="just"/>
            <a:r>
              <a:rPr lang="en-US" sz="1200" dirty="0"/>
              <a:t>	(a)Loading the SSD Model</a:t>
            </a:r>
          </a:p>
          <a:p>
            <a:pPr algn="just"/>
            <a:r>
              <a:rPr lang="en-US" sz="1200" dirty="0"/>
              <a:t>	(b)Processing Input Frames</a:t>
            </a:r>
          </a:p>
          <a:p>
            <a:pPr algn="just"/>
            <a:r>
              <a:rPr lang="en-US" sz="1200" dirty="0"/>
              <a:t>	(c)Image Resizing and Blob Creation</a:t>
            </a:r>
          </a:p>
          <a:p>
            <a:pPr algn="just"/>
            <a:r>
              <a:rPr lang="en-US" sz="1200" dirty="0"/>
              <a:t>	(d)Confidence Threshold for Object Detection</a:t>
            </a:r>
          </a:p>
          <a:p>
            <a:pPr algn="just"/>
            <a:r>
              <a:rPr lang="en-US" sz="1200" dirty="0"/>
              <a:t>	(e)Drawing Bounding Boxes and Labels</a:t>
            </a:r>
          </a:p>
          <a:p>
            <a:pPr algn="just"/>
            <a:r>
              <a:rPr lang="en-US" sz="1200" dirty="0"/>
              <a:t>	(f)Displaying Output Using cv2.imshow()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5: Result Analysis</a:t>
            </a:r>
          </a:p>
          <a:p>
            <a:pPr algn="just"/>
            <a:r>
              <a:rPr lang="en-US" sz="1200" dirty="0"/>
              <a:t>	(a)Performance Metrics: FPS Calculation</a:t>
            </a:r>
          </a:p>
          <a:p>
            <a:pPr algn="just"/>
            <a:r>
              <a:rPr lang="en-US" sz="1200" dirty="0"/>
              <a:t>	(b)Accuracy of Detection Based on Confidence Level</a:t>
            </a:r>
          </a:p>
          <a:p>
            <a:pPr algn="just"/>
            <a:r>
              <a:rPr lang="en-US" sz="1200" dirty="0"/>
              <a:t>	(c)Effect of GPU Acceleration on Speed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6: Future Work &amp; Conclusion</a:t>
            </a:r>
          </a:p>
          <a:p>
            <a:pPr algn="just"/>
            <a:r>
              <a:rPr lang="en-US" sz="1200" dirty="0"/>
              <a:t>	(a)Enhancing the Model with Custom Training Data</a:t>
            </a:r>
          </a:p>
          <a:p>
            <a:pPr algn="just"/>
            <a:r>
              <a:rPr lang="en-US" sz="1200" dirty="0"/>
              <a:t>	(b)Improving Speed &amp; Accuracy</a:t>
            </a:r>
          </a:p>
          <a:p>
            <a:pPr algn="just"/>
            <a:r>
              <a:rPr lang="en-US" sz="1200" dirty="0"/>
              <a:t>	(c)Deploying the Model for Real-world Applications</a:t>
            </a:r>
          </a:p>
          <a:p>
            <a:pPr algn="just"/>
            <a:r>
              <a:rPr lang="en-US" sz="1200" dirty="0"/>
              <a:t>	(d)Summary of Key Achievements</a:t>
            </a:r>
          </a:p>
        </p:txBody>
      </p:sp>
    </p:spTree>
    <p:extLst>
      <p:ext uri="{BB962C8B-B14F-4D97-AF65-F5344CB8AC3E}">
        <p14:creationId xmlns:p14="http://schemas.microsoft.com/office/powerpoint/2010/main" val="20401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44ADD-1438-256A-3601-FCC8B362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18" y="-222605"/>
            <a:ext cx="6743844" cy="1609344"/>
          </a:xfrm>
        </p:spPr>
        <p:txBody>
          <a:bodyPr>
            <a:normAutofit/>
          </a:bodyPr>
          <a:lstStyle/>
          <a:p>
            <a:r>
              <a:rPr lang="en-IN" sz="4800" dirty="0"/>
              <a:t>INTRODUCTION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82748E-E2DF-5394-9409-7951D7EAB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696" y="72828"/>
            <a:ext cx="4480304" cy="6127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1DC3-9E54-9505-B201-BE5F084916C9}"/>
              </a:ext>
            </a:extLst>
          </p:cNvPr>
          <p:cNvSpPr txBox="1"/>
          <p:nvPr/>
        </p:nvSpPr>
        <p:spPr>
          <a:xfrm>
            <a:off x="367986" y="1164134"/>
            <a:ext cx="706014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(a) Overview of Object Detection</a:t>
            </a:r>
          </a:p>
          <a:p>
            <a:pPr algn="just"/>
            <a:r>
              <a:rPr lang="en-US" sz="1400" dirty="0"/>
              <a:t>Object detection is a computer vision technique that identifies and locates objects within images or video frames. In this project, the SSD (Single Shot </a:t>
            </a:r>
            <a:r>
              <a:rPr lang="en-US" sz="1400" dirty="0" err="1"/>
              <a:t>MultiBox</a:t>
            </a:r>
            <a:r>
              <a:rPr lang="en-US" sz="1400" dirty="0"/>
              <a:t> Detector).It utilizes OpenCV's DNN module to load a pre-trained MobileNetSSD model, process frames, and draw bounding boxes around detected objects.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b="1" dirty="0"/>
              <a:t>(b) Purpose of the Project</a:t>
            </a:r>
          </a:p>
          <a:p>
            <a:pPr algn="just"/>
            <a:r>
              <a:rPr lang="en-US" sz="1400" dirty="0"/>
              <a:t>The main objective of this project is to implement a real-time object detection system using SSD with </a:t>
            </a:r>
            <a:r>
              <a:rPr lang="en-US" sz="1400" dirty="0" err="1"/>
              <a:t>MobileNet</a:t>
            </a:r>
            <a:r>
              <a:rPr lang="en-US" sz="1400" dirty="0"/>
              <a:t>. The project aims to: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Accurately detect and classify objects in images or video streams.</a:t>
            </a:r>
          </a:p>
          <a:p>
            <a:pPr algn="just"/>
            <a:r>
              <a:rPr lang="en-US" sz="1400" dirty="0"/>
              <a:t>Achieve high-speed performance suitable for real-time applications.</a:t>
            </a:r>
          </a:p>
          <a:p>
            <a:pPr algn="just"/>
            <a:r>
              <a:rPr lang="en-US" sz="1400" dirty="0"/>
              <a:t>Leverage GPU acceleration (CUDA) to enhance processing speed.</a:t>
            </a:r>
          </a:p>
          <a:p>
            <a:pPr algn="just"/>
            <a:r>
              <a:rPr lang="en-US" sz="1400" dirty="0"/>
              <a:t>By utilizing OpenCV’s cv2.dnn.readNetFromCaffe(), the SSD model is loaded, and predictions are generated efficiently.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b="1" dirty="0"/>
              <a:t>(c) Expected Outcome</a:t>
            </a:r>
          </a:p>
          <a:p>
            <a:pPr algn="just"/>
            <a:r>
              <a:rPr lang="en-US" sz="1400" dirty="0"/>
              <a:t>Upon execution, the system should: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Detect objects in a live video feed or static images with bounding boxes and labels.</a:t>
            </a:r>
          </a:p>
          <a:p>
            <a:pPr algn="just"/>
            <a:r>
              <a:rPr lang="en-US" sz="1400" dirty="0"/>
              <a:t>Maintain a good balance between detection speed and accuracy.</a:t>
            </a:r>
          </a:p>
          <a:p>
            <a:pPr algn="just"/>
            <a:r>
              <a:rPr lang="en-US" sz="1400" dirty="0"/>
              <a:t>Display results with an optimized FPS (Frames Per Second) calculation to measure performance.</a:t>
            </a:r>
          </a:p>
          <a:p>
            <a:pPr algn="just"/>
            <a:r>
              <a:rPr lang="en-US" sz="1400" dirty="0"/>
              <a:t>The performance is tracked using FPS calculations to analyze speed improvements with GPU acceleration.</a:t>
            </a:r>
          </a:p>
        </p:txBody>
      </p:sp>
    </p:spTree>
    <p:extLst>
      <p:ext uri="{BB962C8B-B14F-4D97-AF65-F5344CB8AC3E}">
        <p14:creationId xmlns:p14="http://schemas.microsoft.com/office/powerpoint/2010/main" val="11555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863AD45-F025-4500-8898-7DE237E4C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54940-4E8D-B91E-883E-CD8447B7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0" y="-389470"/>
            <a:ext cx="6743844" cy="1609344"/>
          </a:xfrm>
        </p:spPr>
        <p:txBody>
          <a:bodyPr>
            <a:normAutofit/>
          </a:bodyPr>
          <a:lstStyle/>
          <a:p>
            <a:r>
              <a:rPr lang="en-IN" sz="4800" dirty="0"/>
              <a:t> 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A220-C68B-D39C-F463-3ECE7B20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79" y="891418"/>
            <a:ext cx="6743845" cy="5367455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(</a:t>
            </a:r>
            <a:r>
              <a:rPr lang="en-IN" sz="5600" b="1" u="sng" dirty="0"/>
              <a:t>a) Hardware and Software Requirements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Hardware Requirements: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Camera/Webcam (Optional): If real-time detection is needed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Software Requirements: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Operating System: Windows, Linux, or macOS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Python Version: 3.x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Libraries: OpenCV, NumPy, </a:t>
            </a:r>
            <a:r>
              <a:rPr lang="en-IN" sz="5600" dirty="0" err="1"/>
              <a:t>Imutils</a:t>
            </a:r>
            <a:endParaRPr lang="en-IN" sz="56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Deep Learning Model: Pre-trained MobileNetSSD (Loaded using OpenCV DNN module)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This Model uses cv2.dnn.readNetFromCaffe() to load the SSD model and cv2.imshow() to display detection results, ensuring smooth real-time execution.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IN" sz="56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b="1" dirty="0"/>
              <a:t>(b) Libraries Used: </a:t>
            </a:r>
            <a:r>
              <a:rPr lang="en-IN" sz="5600" dirty="0"/>
              <a:t>OpenCV, NumPy, </a:t>
            </a:r>
            <a:r>
              <a:rPr lang="en-IN" sz="5600" dirty="0" err="1"/>
              <a:t>Imutils</a:t>
            </a:r>
            <a:endParaRPr lang="en-IN" sz="56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Several key libraries are used in the project for object detection and image processing: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 Uses </a:t>
            </a:r>
            <a:r>
              <a:rPr lang="en-IN" sz="5600" dirty="0" err="1"/>
              <a:t>imutils.resize</a:t>
            </a:r>
            <a:r>
              <a:rPr lang="en-IN" sz="5600" dirty="0"/>
              <a:t>() for resizing frames before detection.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b="1" dirty="0"/>
              <a:t>(c) GPU Acceleration: </a:t>
            </a:r>
            <a:r>
              <a:rPr lang="en-IN" sz="5600" dirty="0"/>
              <a:t>Using CUDA for Faster Processing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5600" dirty="0"/>
              <a:t>CUDA (Compute Unified Device Architecture) is NVIDIA's parallel computing platform that speeds up deep learning inference.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1800" dirty="0"/>
          </a:p>
        </p:txBody>
      </p:sp>
      <p:pic>
        <p:nvPicPr>
          <p:cNvPr id="11" name="Picture 10" descr="A group of men standing in front of a building">
            <a:extLst>
              <a:ext uri="{FF2B5EF4-FFF2-40B4-BE49-F238E27FC236}">
                <a16:creationId xmlns:a16="http://schemas.microsoft.com/office/drawing/2014/main" id="{D56F3225-8575-C3E4-3951-1D30AACFE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092" r="29056" b="2"/>
          <a:stretch/>
        </p:blipFill>
        <p:spPr>
          <a:xfrm>
            <a:off x="8203460" y="2427611"/>
            <a:ext cx="3369177" cy="38020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39A5BF8-72C2-43E2-A19E-D5487526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92693D9-6EE8-42C4-B9CB-C347A34A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EB50024-24B3-46AB-9E69-716EE1883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blue and yellow logo">
            <a:extLst>
              <a:ext uri="{FF2B5EF4-FFF2-40B4-BE49-F238E27FC236}">
                <a16:creationId xmlns:a16="http://schemas.microsoft.com/office/drawing/2014/main" id="{A82E81F5-9006-3603-A8B4-7B24D6D02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05311" y="535189"/>
            <a:ext cx="1825789" cy="1737857"/>
          </a:xfrm>
          <a:prstGeom prst="rect">
            <a:avLst/>
          </a:prstGeom>
        </p:spPr>
      </p:pic>
      <p:pic>
        <p:nvPicPr>
          <p:cNvPr id="10" name="Picture 9" descr="A logo with colorful circles">
            <a:extLst>
              <a:ext uri="{FF2B5EF4-FFF2-40B4-BE49-F238E27FC236}">
                <a16:creationId xmlns:a16="http://schemas.microsoft.com/office/drawing/2014/main" id="{2F70AD0D-3CEB-4C4A-3AE7-B3B658C85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06174" y="619518"/>
            <a:ext cx="1942484" cy="15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4AB7-5DF0-C351-6407-B466BDD4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504460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Model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43E13-53D9-82AF-D777-0F51E129012F}"/>
              </a:ext>
            </a:extLst>
          </p:cNvPr>
          <p:cNvSpPr txBox="1"/>
          <p:nvPr/>
        </p:nvSpPr>
        <p:spPr>
          <a:xfrm>
            <a:off x="858416" y="2296557"/>
            <a:ext cx="10468947" cy="4216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b="1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AFB99-0746-30CA-A18C-9585B42FBE88}"/>
              </a:ext>
            </a:extLst>
          </p:cNvPr>
          <p:cNvSpPr txBox="1"/>
          <p:nvPr/>
        </p:nvSpPr>
        <p:spPr>
          <a:xfrm>
            <a:off x="829222" y="2154145"/>
            <a:ext cx="9269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 </a:t>
            </a:r>
            <a:r>
              <a:rPr lang="en-US" b="1" dirty="0"/>
              <a:t>Choosing SSD with </a:t>
            </a:r>
            <a:r>
              <a:rPr lang="en-US" b="1" dirty="0" err="1"/>
              <a:t>MobileNet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SSD (Single Shot </a:t>
            </a:r>
            <a:r>
              <a:rPr lang="en-US" dirty="0" err="1"/>
              <a:t>MultiBox</a:t>
            </a:r>
            <a:r>
              <a:rPr lang="en-US" dirty="0"/>
              <a:t> Detector) is chosen for its speed and efficiency in real-time object detection. </a:t>
            </a:r>
            <a:r>
              <a:rPr lang="en-US" dirty="0" err="1"/>
              <a:t>MobileNet</a:t>
            </a:r>
            <a:r>
              <a:rPr lang="en-US" dirty="0"/>
              <a:t> is used as a lightweight backbone, making the model fast while maintaining accuracy. It implements SSD-</a:t>
            </a:r>
            <a:r>
              <a:rPr lang="en-US" dirty="0" err="1"/>
              <a:t>MobileNet</a:t>
            </a:r>
            <a:r>
              <a:rPr lang="en-US" dirty="0"/>
              <a:t> for detecting objects in video streams.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Using OpenCV's Deep Neural Network (DNN)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OpenCV's DNN module allows efficient deep learning model execution without heavy frameworks like TensorFlow. 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Loading Pre-trained Caffe Model</a:t>
            </a:r>
          </a:p>
          <a:p>
            <a:pPr algn="just"/>
            <a:r>
              <a:rPr lang="en-US" dirty="0"/>
              <a:t>The pre-trained SSD-</a:t>
            </a:r>
            <a:r>
              <a:rPr lang="en-US" dirty="0" err="1"/>
              <a:t>MobileNet</a:t>
            </a:r>
            <a:r>
              <a:rPr lang="en-US" dirty="0"/>
              <a:t> model is stored in Caffe format (.</a:t>
            </a:r>
            <a:r>
              <a:rPr lang="en-US" dirty="0" err="1"/>
              <a:t>prototxt</a:t>
            </a:r>
            <a:r>
              <a:rPr lang="en-US" dirty="0"/>
              <a:t> for architecture, .</a:t>
            </a:r>
            <a:r>
              <a:rPr lang="en-US" dirty="0" err="1"/>
              <a:t>caffemodel</a:t>
            </a:r>
            <a:r>
              <a:rPr lang="en-US" dirty="0"/>
              <a:t> for weights).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User Interface: Displaying Detection in Real-Time</a:t>
            </a:r>
          </a:p>
          <a:p>
            <a:pPr algn="just"/>
            <a:r>
              <a:rPr lang="en-US" dirty="0"/>
              <a:t>The script processes video frames, detects objects, and displays results using OpenCV</a:t>
            </a:r>
          </a:p>
        </p:txBody>
      </p:sp>
    </p:spTree>
    <p:extLst>
      <p:ext uri="{BB962C8B-B14F-4D97-AF65-F5344CB8AC3E}">
        <p14:creationId xmlns:p14="http://schemas.microsoft.com/office/powerpoint/2010/main" val="20744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1E9D-AB2C-E5CB-57A0-EEE1666B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4" y="-1071630"/>
            <a:ext cx="4334498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IMPLIMENTATION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0FF00F-FE8A-16F1-5C77-6F77090949ED}"/>
              </a:ext>
            </a:extLst>
          </p:cNvPr>
          <p:cNvSpPr txBox="1"/>
          <p:nvPr/>
        </p:nvSpPr>
        <p:spPr>
          <a:xfrm>
            <a:off x="848954" y="1110053"/>
            <a:ext cx="65565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/>
              <a:t>(a)Loading the SSD Model</a:t>
            </a:r>
          </a:p>
          <a:p>
            <a:pPr algn="just"/>
            <a:r>
              <a:rPr lang="en-US" sz="1400" dirty="0"/>
              <a:t>The SSD-</a:t>
            </a:r>
            <a:r>
              <a:rPr lang="en-US" sz="1400" dirty="0" err="1"/>
              <a:t>MobileNet</a:t>
            </a:r>
            <a:r>
              <a:rPr lang="en-US" sz="1400" dirty="0"/>
              <a:t> model is pre-trained on </a:t>
            </a:r>
            <a:r>
              <a:rPr lang="en-US" sz="1400" dirty="0" err="1"/>
              <a:t>dataset.The</a:t>
            </a:r>
            <a:r>
              <a:rPr lang="en-US" sz="1400" dirty="0"/>
              <a:t> model consists of: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A .</a:t>
            </a:r>
            <a:r>
              <a:rPr lang="en-US" sz="1400" dirty="0" err="1"/>
              <a:t>prototxt</a:t>
            </a:r>
            <a:r>
              <a:rPr lang="en-US" sz="1400" dirty="0"/>
              <a:t> file (defines the network architecture).</a:t>
            </a:r>
          </a:p>
          <a:p>
            <a:pPr algn="just"/>
            <a:r>
              <a:rPr lang="en-US" sz="1400" dirty="0"/>
              <a:t>A .</a:t>
            </a:r>
            <a:r>
              <a:rPr lang="en-US" sz="1400" dirty="0" err="1"/>
              <a:t>caffemodel</a:t>
            </a:r>
            <a:r>
              <a:rPr lang="en-US" sz="1400" dirty="0"/>
              <a:t> file (stores the trained weights).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(b) Processing Input Frames</a:t>
            </a:r>
          </a:p>
          <a:p>
            <a:pPr algn="just"/>
            <a:r>
              <a:rPr lang="en-US" sz="1400" dirty="0"/>
              <a:t>Once the model is loaded, it processes frames from a live camera or a pre-recorded video.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If </a:t>
            </a:r>
            <a:r>
              <a:rPr lang="en-US" sz="1400" dirty="0" err="1"/>
              <a:t>live_video</a:t>
            </a:r>
            <a:r>
              <a:rPr lang="en-US" sz="1400" dirty="0"/>
              <a:t> = True, frames are captured from the webcam: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vs = cv2.VideoCapture(0)</a:t>
            </a:r>
          </a:p>
          <a:p>
            <a:pPr algn="just"/>
            <a:r>
              <a:rPr lang="en-US" sz="1400" dirty="0"/>
              <a:t>If </a:t>
            </a:r>
            <a:r>
              <a:rPr lang="en-US" sz="1400" dirty="0" err="1"/>
              <a:t>live_video</a:t>
            </a:r>
            <a:r>
              <a:rPr lang="en-US" sz="1400" dirty="0"/>
              <a:t> = False, a video file is used instead: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vs = cv2.VideoCapture("video.mp4")</a:t>
            </a:r>
          </a:p>
          <a:p>
            <a:pPr algn="just"/>
            <a:r>
              <a:rPr lang="en-US" sz="1400" dirty="0"/>
              <a:t>The uploaded script continuously reads frames, detects objects, and displays the results.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(c) Image Resizing and Blob Creation</a:t>
            </a:r>
          </a:p>
          <a:p>
            <a:pPr algn="just"/>
            <a:r>
              <a:rPr lang="en-US" sz="1400" dirty="0"/>
              <a:t>Before passing frames to the SSD model, the image needs to be resized and converted into a blob (preprocessed input format for deep learning models).</a:t>
            </a:r>
          </a:p>
        </p:txBody>
      </p:sp>
    </p:spTree>
    <p:extLst>
      <p:ext uri="{BB962C8B-B14F-4D97-AF65-F5344CB8AC3E}">
        <p14:creationId xmlns:p14="http://schemas.microsoft.com/office/powerpoint/2010/main" val="4514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EDE6-E0B7-C656-25B8-8C7B06E1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Continued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093-00A7-98AC-D4E2-42EBDFD0E736}"/>
              </a:ext>
            </a:extLst>
          </p:cNvPr>
          <p:cNvSpPr txBox="1"/>
          <p:nvPr/>
        </p:nvSpPr>
        <p:spPr>
          <a:xfrm>
            <a:off x="1124793" y="2500439"/>
            <a:ext cx="85290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(d) Confidence Threshold for Object Detection</a:t>
            </a:r>
          </a:p>
          <a:p>
            <a:r>
              <a:rPr lang="en-US" sz="1400" dirty="0"/>
              <a:t>The confidence threshold determines whether a detected object is valid or should be ignored. The uploaded Python file sets a threshold of 0.5 (50%):</a:t>
            </a:r>
          </a:p>
          <a:p>
            <a:endParaRPr lang="en-US" sz="1400" dirty="0"/>
          </a:p>
          <a:p>
            <a:r>
              <a:rPr lang="en-US" sz="1400" dirty="0" err="1"/>
              <a:t>confidence_level</a:t>
            </a:r>
            <a:r>
              <a:rPr lang="en-US" sz="1400" dirty="0"/>
              <a:t> = 0.5</a:t>
            </a:r>
          </a:p>
          <a:p>
            <a:r>
              <a:rPr lang="en-US" sz="1400" dirty="0"/>
              <a:t>During detection, if the model’s confidence score for an object is above this threshold, it is considered a valid </a:t>
            </a:r>
          </a:p>
          <a:p>
            <a:endParaRPr lang="en-US" sz="1400" dirty="0"/>
          </a:p>
          <a:p>
            <a:r>
              <a:rPr lang="en-US" sz="1400" b="1" dirty="0"/>
              <a:t>(e) Drawing Bounding Boxes and Labels</a:t>
            </a:r>
          </a:p>
          <a:p>
            <a:r>
              <a:rPr lang="en-US" sz="1400" dirty="0"/>
              <a:t>Once an object is detected, a bounding box is drawn around it using OpenCV. The script extracts the object’s position and scales it to the frame size: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(f) Displaying Output Using cv2.imshow()</a:t>
            </a:r>
          </a:p>
          <a:p>
            <a:r>
              <a:rPr lang="en-US" sz="1400" dirty="0"/>
              <a:t>After detecting objects and drawing bounding boxes, the processed frame is displayed in a window using OpenCV’s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A7DB-E561-EE82-223F-812A84C0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0" y="0"/>
            <a:ext cx="10058400" cy="1609344"/>
          </a:xfrm>
        </p:spPr>
        <p:txBody>
          <a:bodyPr/>
          <a:lstStyle/>
          <a:p>
            <a:r>
              <a:rPr lang="en-IN" dirty="0"/>
              <a:t>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AEDD-73B4-AC6E-D92A-DE62691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80" y="1394601"/>
            <a:ext cx="10058400" cy="507452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(a) Performance Metrics: FPS Calculation</a:t>
            </a:r>
          </a:p>
          <a:p>
            <a:pPr marL="0" indent="0" algn="just">
              <a:buNone/>
            </a:pPr>
            <a:r>
              <a:rPr lang="en-US" dirty="0"/>
              <a:t>Frames Per Second (FPS) is used to measure how quickly the object detection model processes frames. A higher FPS means smoother real-time detection.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(b) Accuracy of Detection Based on Confidence Level</a:t>
            </a:r>
          </a:p>
          <a:p>
            <a:pPr marL="0" indent="0" algn="just">
              <a:buNone/>
            </a:pPr>
            <a:r>
              <a:rPr lang="en-US" dirty="0"/>
              <a:t>The accuracy of detected objects depends on the confidence threshold set in the script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 err="1"/>
              <a:t>confidence_level</a:t>
            </a:r>
            <a:r>
              <a:rPr lang="en-US" dirty="0"/>
              <a:t> = 0.5</a:t>
            </a:r>
          </a:p>
          <a:p>
            <a:pPr marL="0" indent="0" algn="just">
              <a:buNone/>
            </a:pPr>
            <a:r>
              <a:rPr lang="en-US" dirty="0"/>
              <a:t>Objects with a confidence score above 50% are considered valid: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By increasing the confidence level, false detections can be reduced, but some valid objects might be missed.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(c) Effect of GPU Acceleration on Speed</a:t>
            </a:r>
          </a:p>
          <a:p>
            <a:pPr marL="0" indent="0" algn="just">
              <a:buNone/>
            </a:pPr>
            <a:r>
              <a:rPr lang="en-US" dirty="0"/>
              <a:t>Using  a CUDA-enabled GPU significantly improves detection speed by offloading computations from the CPU. </a:t>
            </a:r>
          </a:p>
        </p:txBody>
      </p:sp>
    </p:spTree>
    <p:extLst>
      <p:ext uri="{BB962C8B-B14F-4D97-AF65-F5344CB8AC3E}">
        <p14:creationId xmlns:p14="http://schemas.microsoft.com/office/powerpoint/2010/main" val="30720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E3A-D528-156A-B8FF-0BACC37A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FB88-9EE4-8D41-B08E-7F23D500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819" y="1403603"/>
            <a:ext cx="10058400" cy="4641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(a) Enhancing the Model with Custom Training Data</a:t>
            </a:r>
          </a:p>
          <a:p>
            <a:r>
              <a:rPr lang="en-US" sz="1400" dirty="0"/>
              <a:t>The SSD model is pre-trained on a general dataset (COCO or Pascal VOC).</a:t>
            </a:r>
          </a:p>
          <a:p>
            <a:r>
              <a:rPr lang="en-US" sz="1400" dirty="0"/>
              <a:t>By using a custom dataset, the detection model can recognize specific objects with higher accuracy.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(b) Improving Speed &amp; Accuracy</a:t>
            </a:r>
          </a:p>
          <a:p>
            <a:r>
              <a:rPr lang="en-US" sz="1400" dirty="0"/>
              <a:t>To enhance both speed and accuracy, several optimizations can be applied:</a:t>
            </a:r>
          </a:p>
          <a:p>
            <a:r>
              <a:rPr lang="en-US" sz="1400" dirty="0"/>
              <a:t>Use a Higher-Performance Backbone:</a:t>
            </a:r>
          </a:p>
          <a:p>
            <a:r>
              <a:rPr lang="en-US" sz="1400" dirty="0"/>
              <a:t>It uses </a:t>
            </a:r>
            <a:r>
              <a:rPr lang="en-US" sz="1400" dirty="0" err="1"/>
              <a:t>MobileNet</a:t>
            </a:r>
            <a:r>
              <a:rPr lang="en-US" sz="1400" dirty="0"/>
              <a:t> (lightweight and bit accurate).</a:t>
            </a:r>
          </a:p>
          <a:p>
            <a:r>
              <a:rPr lang="en-US" sz="1400" dirty="0"/>
              <a:t>Upgrading to a </a:t>
            </a:r>
            <a:r>
              <a:rPr lang="en-US" sz="1400" dirty="0" err="1"/>
              <a:t>ResNet</a:t>
            </a:r>
            <a:r>
              <a:rPr lang="en-US" sz="1400" dirty="0"/>
              <a:t>-based SSD can improve accuracy.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(c)Enable GPU Acceleration:</a:t>
            </a:r>
          </a:p>
          <a:p>
            <a:r>
              <a:rPr lang="en-US" sz="1400" dirty="0"/>
              <a:t>Running the model on GPU instead of CPU significantly improves FPS.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8042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2482</TotalTime>
  <Words>1778</Words>
  <Application>Microsoft Office PowerPoint</Application>
  <PresentationFormat>Widescreen</PresentationFormat>
  <Paragraphs>203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Object detection and tracking using single shot detector(SSD)</vt:lpstr>
      <vt:lpstr>Project outline</vt:lpstr>
      <vt:lpstr>INTRODUCTION</vt:lpstr>
      <vt:lpstr> SYSTEM ANALYSIS</vt:lpstr>
      <vt:lpstr>Model Deployment</vt:lpstr>
      <vt:lpstr>IMPLIMENTATION</vt:lpstr>
      <vt:lpstr>Continued</vt:lpstr>
      <vt:lpstr>RESULT ANALYSIS</vt:lpstr>
      <vt:lpstr>FUTURE WORK</vt:lpstr>
      <vt:lpstr>Continued</vt:lpstr>
      <vt:lpstr>DETECTIONS DONE BY MODEL</vt:lpstr>
      <vt:lpstr>cONCLUSION</vt:lpstr>
      <vt:lpstr>Refrences</vt:lpstr>
      <vt:lpstr>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single shot detector(SSD)</dc:title>
  <dc:creator>Naresh Kumar</dc:creator>
  <cp:lastModifiedBy>Vishali Raina</cp:lastModifiedBy>
  <cp:revision>56</cp:revision>
  <dcterms:created xsi:type="dcterms:W3CDTF">2024-01-24T09:12:25Z</dcterms:created>
  <dcterms:modified xsi:type="dcterms:W3CDTF">2025-05-21T02:15:42Z</dcterms:modified>
</cp:coreProperties>
</file>